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76"/>
  </p:notesMasterIdLst>
  <p:sldIdLst>
    <p:sldId id="1069" r:id="rId3"/>
    <p:sldId id="2986" r:id="rId4"/>
    <p:sldId id="3018" r:id="rId5"/>
    <p:sldId id="3019" r:id="rId6"/>
    <p:sldId id="1050" r:id="rId7"/>
    <p:sldId id="3020" r:id="rId8"/>
    <p:sldId id="2981" r:id="rId9"/>
    <p:sldId id="2983" r:id="rId10"/>
    <p:sldId id="2984" r:id="rId11"/>
    <p:sldId id="995" r:id="rId12"/>
    <p:sldId id="2982" r:id="rId13"/>
    <p:sldId id="2985" r:id="rId14"/>
    <p:sldId id="3017" r:id="rId15"/>
    <p:sldId id="3012" r:id="rId16"/>
    <p:sldId id="2997" r:id="rId17"/>
    <p:sldId id="3014" r:id="rId18"/>
    <p:sldId id="3015" r:id="rId19"/>
    <p:sldId id="3016" r:id="rId20"/>
    <p:sldId id="3023" r:id="rId21"/>
    <p:sldId id="3024" r:id="rId22"/>
    <p:sldId id="3025" r:id="rId23"/>
    <p:sldId id="3030" r:id="rId24"/>
    <p:sldId id="3031" r:id="rId25"/>
    <p:sldId id="3032" r:id="rId26"/>
    <p:sldId id="3033" r:id="rId27"/>
    <p:sldId id="3029" r:id="rId28"/>
    <p:sldId id="3026" r:id="rId29"/>
    <p:sldId id="3028" r:id="rId30"/>
    <p:sldId id="3027" r:id="rId31"/>
    <p:sldId id="2989" r:id="rId32"/>
    <p:sldId id="2990" r:id="rId33"/>
    <p:sldId id="2943" r:id="rId34"/>
    <p:sldId id="2920" r:id="rId35"/>
    <p:sldId id="968" r:id="rId36"/>
    <p:sldId id="2944" r:id="rId37"/>
    <p:sldId id="2945" r:id="rId38"/>
    <p:sldId id="2939" r:id="rId39"/>
    <p:sldId id="2937" r:id="rId40"/>
    <p:sldId id="2927" r:id="rId41"/>
    <p:sldId id="2886" r:id="rId42"/>
    <p:sldId id="2909" r:id="rId43"/>
    <p:sldId id="895" r:id="rId44"/>
    <p:sldId id="2897" r:id="rId45"/>
    <p:sldId id="2916" r:id="rId46"/>
    <p:sldId id="1066" r:id="rId47"/>
    <p:sldId id="1068" r:id="rId48"/>
    <p:sldId id="2928" r:id="rId49"/>
    <p:sldId id="937" r:id="rId50"/>
    <p:sldId id="935" r:id="rId51"/>
    <p:sldId id="933" r:id="rId52"/>
    <p:sldId id="934" r:id="rId53"/>
    <p:sldId id="260" r:id="rId54"/>
    <p:sldId id="1051" r:id="rId55"/>
    <p:sldId id="2929" r:id="rId56"/>
    <p:sldId id="2946" r:id="rId57"/>
    <p:sldId id="2923" r:id="rId58"/>
    <p:sldId id="2924" r:id="rId59"/>
    <p:sldId id="2900" r:id="rId60"/>
    <p:sldId id="2898" r:id="rId61"/>
    <p:sldId id="2899" r:id="rId62"/>
    <p:sldId id="2980" r:id="rId63"/>
    <p:sldId id="863" r:id="rId64"/>
    <p:sldId id="525" r:id="rId65"/>
    <p:sldId id="2958" r:id="rId66"/>
    <p:sldId id="2903" r:id="rId67"/>
    <p:sldId id="924" r:id="rId68"/>
    <p:sldId id="985" r:id="rId69"/>
    <p:sldId id="2948" r:id="rId70"/>
    <p:sldId id="2979" r:id="rId71"/>
    <p:sldId id="2933" r:id="rId72"/>
    <p:sldId id="974" r:id="rId73"/>
    <p:sldId id="2931" r:id="rId74"/>
    <p:sldId id="3022"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2986"/>
            <p14:sldId id="3018"/>
            <p14:sldId id="3019"/>
            <p14:sldId id="1050"/>
            <p14:sldId id="3020"/>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23"/>
            <p14:sldId id="3024"/>
            <p14:sldId id="3025"/>
            <p14:sldId id="3030"/>
            <p14:sldId id="3031"/>
            <p14:sldId id="3032"/>
            <p14:sldId id="3033"/>
            <p14:sldId id="3029"/>
            <p14:sldId id="3026"/>
            <p14:sldId id="3028"/>
            <p14:sldId id="3027"/>
            <p14:sldId id="2989"/>
            <p14:sldId id="2990"/>
          </p14:sldIdLst>
        </p14:section>
        <p14:section name="References" id="{23B407A2-69FE-F742-AAA9-1327AA9A0CF6}">
          <p14:sldIdLst>
            <p14:sldId id="2943"/>
            <p14:sldId id="2920"/>
            <p14:sldId id="968"/>
            <p14:sldId id="2944"/>
            <p14:sldId id="2945"/>
            <p14:sldId id="2939"/>
            <p14:sldId id="2937"/>
            <p14:sldId id="2927"/>
            <p14:sldId id="2886"/>
            <p14:sldId id="2909"/>
            <p14:sldId id="895"/>
            <p14:sldId id="2897"/>
            <p14:sldId id="2916"/>
            <p14:sldId id="1066"/>
            <p14:sldId id="1068"/>
            <p14:sldId id="2928"/>
            <p14:sldId id="937"/>
            <p14:sldId id="935"/>
            <p14:sldId id="933"/>
            <p14:sldId id="934"/>
            <p14:sldId id="260"/>
            <p14:sldId id="1051"/>
            <p14:sldId id="2929"/>
            <p14:sldId id="2946"/>
            <p14:sldId id="2923"/>
            <p14:sldId id="2924"/>
            <p14:sldId id="2900"/>
            <p14:sldId id="2898"/>
            <p14:sldId id="2899"/>
            <p14:sldId id="2980"/>
            <p14:sldId id="863"/>
            <p14:sldId id="525"/>
            <p14:sldId id="2958"/>
            <p14:sldId id="2903"/>
            <p14:sldId id="924"/>
            <p14:sldId id="985"/>
            <p14:sldId id="2948"/>
            <p14:sldId id="2979"/>
            <p14:sldId id="2933"/>
            <p14:sldId id="974"/>
            <p14:sldId id="2931"/>
            <p14:sldId id="302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1"/>
    <p:restoredTop sz="89265"/>
  </p:normalViewPr>
  <p:slideViewPr>
    <p:cSldViewPr snapToGrid="0">
      <p:cViewPr>
        <p:scale>
          <a:sx n="111" d="100"/>
          <a:sy n="111" d="100"/>
        </p:scale>
        <p:origin x="680" y="1280"/>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855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32</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64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10.jpeg"/><Relationship Id="rId7" Type="http://schemas.openxmlformats.org/officeDocument/2006/relationships/image" Target="../media/image11.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d.umn.edu/~jgreene/masters_reports/Ondrej%20Z%20Thesis.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core.ac.uk/download/pdf/82625192.pdf" TargetMode="Externa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hyperlink" Target="https://www.frontiersin.org/articles/10.3389/fpsyg.2019.02688/ful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21.jpeg"/><Relationship Id="rId4" Type="http://schemas.openxmlformats.org/officeDocument/2006/relationships/hyperlink" Target="https://www.frontiersin.org/files/Articles/493866/fpsyg-10-02688-HTML/image_m/fpsyg-10-02688-g003.jp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arxiv.org/pdf/1902.09469.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file:///Users/bkoo/Downloads/mathematics-06-00152-1.pdf"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hyperlink" Target="http://web.mit.edu/afs/athena.mit.edu/course/16/16.399/www" TargetMode="External"/><Relationship Id="rId4" Type="http://schemas.openxmlformats.org/officeDocument/2006/relationships/image" Target="../media/image37.png"/><Relationship Id="rId9" Type="http://schemas.openxmlformats.org/officeDocument/2006/relationships/hyperlink" Target="http://web.mit.edu/afs/athena.mit.edu/course/16/16.399/www/#schedul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s://youtu.be/BdXWlQsd7RI?t=161" TargetMode="Externa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en.wikipedia.org/wiki/Henri_Poincar%C3%A9"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iff"/><Relationship Id="rId1" Type="http://schemas.openxmlformats.org/officeDocument/2006/relationships/slideLayout" Target="../slideLayouts/slideLayout9.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78.png"/><Relationship Id="rId18" Type="http://schemas.openxmlformats.org/officeDocument/2006/relationships/image" Target="../media/image81.png"/><Relationship Id="rId26" Type="http://schemas.openxmlformats.org/officeDocument/2006/relationships/image" Target="../media/image85.png"/><Relationship Id="rId3" Type="http://schemas.openxmlformats.org/officeDocument/2006/relationships/notesSlide" Target="../notesSlides/notesSlide42.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75.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80.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8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77.png"/><Relationship Id="rId24" Type="http://schemas.openxmlformats.org/officeDocument/2006/relationships/image" Target="../media/image84.png"/><Relationship Id="rId5" Type="http://schemas.openxmlformats.org/officeDocument/2006/relationships/image" Target="../media/image74.png"/><Relationship Id="rId15" Type="http://schemas.openxmlformats.org/officeDocument/2006/relationships/image" Target="../media/image70.tiff"/><Relationship Id="rId23" Type="http://schemas.openxmlformats.org/officeDocument/2006/relationships/hyperlink" Target="https://ccl.northwestern.edu/netlogo/" TargetMode="External"/><Relationship Id="rId28" Type="http://schemas.openxmlformats.org/officeDocument/2006/relationships/image" Target="../media/image8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88.png"/><Relationship Id="rId4" Type="http://schemas.openxmlformats.org/officeDocument/2006/relationships/hyperlink" Target="https://www.paladion.net/devsecops" TargetMode="External"/><Relationship Id="rId9" Type="http://schemas.openxmlformats.org/officeDocument/2006/relationships/image" Target="../media/image76.png"/><Relationship Id="rId14" Type="http://schemas.openxmlformats.org/officeDocument/2006/relationships/image" Target="../media/image79.png"/><Relationship Id="rId22" Type="http://schemas.openxmlformats.org/officeDocument/2006/relationships/image" Target="../media/image83.png"/><Relationship Id="rId27" Type="http://schemas.openxmlformats.org/officeDocument/2006/relationships/hyperlink" Target="http://www.wolframalpha.com/" TargetMode="External"/><Relationship Id="rId30"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2.wdp"/><Relationship Id="rId3" Type="http://schemas.openxmlformats.org/officeDocument/2006/relationships/image" Target="../media/image95.jpeg"/><Relationship Id="rId7" Type="http://schemas.openxmlformats.org/officeDocument/2006/relationships/image" Target="../media/image99.png"/><Relationship Id="rId12"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98.png"/><Relationship Id="rId11" Type="http://schemas.microsoft.com/office/2007/relationships/hdphoto" Target="../media/hdphoto1.wdp"/><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hyperlink" Target="https://youtu.be/p7-U1_E_j3w" TargetMode="Externa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Tree>
    <p:extLst>
      <p:ext uri="{BB962C8B-B14F-4D97-AF65-F5344CB8AC3E}">
        <p14:creationId xmlns:p14="http://schemas.microsoft.com/office/powerpoint/2010/main" val="63874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New instrumentation is giving Cybernetics to interact with human at different scales:</a:t>
            </a:r>
          </a:p>
          <a:p>
            <a:pPr lvl="1"/>
            <a:r>
              <a:rPr lang="en-US" dirty="0"/>
              <a:t>Many complex ethical concerns becomes everyday decisions</a:t>
            </a:r>
          </a:p>
          <a:p>
            <a:pPr lvl="1"/>
            <a:r>
              <a:rPr lang="en-US" dirty="0"/>
              <a:t>Consensus must be reached a higher frequencies than before</a:t>
            </a:r>
          </a:p>
          <a:p>
            <a:pPr lvl="1"/>
            <a:r>
              <a:rPr lang="en-US" dirty="0"/>
              <a:t>Choice of vocabulary is affecting the efficiency of search </a:t>
            </a:r>
          </a:p>
          <a:p>
            <a:pPr lvl="2"/>
            <a:r>
              <a:rPr lang="en-US"/>
              <a:t>User Interface Design and the nature of “Scalable Consensus”</a:t>
            </a:r>
          </a:p>
          <a:p>
            <a:pPr lvl="1"/>
            <a:r>
              <a:rPr lang="en-US" dirty="0"/>
              <a:t>Time and Space has been compressed to form new identities</a:t>
            </a:r>
          </a:p>
          <a:p>
            <a:pPr lvl="1"/>
            <a:r>
              <a:rPr lang="en-US" dirty="0"/>
              <a:t>Automated Verification Tools must be applied before any social commitment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0462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3374485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Tree>
    <p:extLst>
      <p:ext uri="{BB962C8B-B14F-4D97-AF65-F5344CB8AC3E}">
        <p14:creationId xmlns:p14="http://schemas.microsoft.com/office/powerpoint/2010/main" val="371001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8227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66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08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79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Tree>
    <p:extLst>
      <p:ext uri="{BB962C8B-B14F-4D97-AF65-F5344CB8AC3E}">
        <p14:creationId xmlns:p14="http://schemas.microsoft.com/office/powerpoint/2010/main" val="319569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Epistemology: How knowledge is acquired (dynamic process)</a:t>
            </a:r>
          </a:p>
          <a:p>
            <a:r>
              <a:rPr lang="en-US" dirty="0"/>
              <a:t>Ontology: How knowledge is organized (static image of knowledge)</a:t>
            </a:r>
          </a:p>
          <a:p>
            <a:r>
              <a:rPr lang="en-US" dirty="0"/>
              <a:t>Cybernetics: The control and communication of systems</a:t>
            </a:r>
          </a:p>
          <a:p>
            <a:r>
              <a:rPr lang="en-US" dirty="0"/>
              <a:t>All ideas can be represented as Kan Extension (Categorical Structures)</a:t>
            </a:r>
          </a:p>
          <a:p>
            <a:pPr lvl="1"/>
            <a:r>
              <a:rPr lang="en-US" dirty="0"/>
              <a:t>These Categorical Structures can be thought of as Partially Ordered Sets(POS)</a:t>
            </a:r>
          </a:p>
          <a:p>
            <a:pPr lvl="1"/>
            <a:r>
              <a:rPr lang="en-US" dirty="0"/>
              <a:t>Category Theory provides a mechanism to reuse information in these POSs</a:t>
            </a:r>
          </a:p>
          <a:p>
            <a:r>
              <a:rPr lang="en-US" dirty="0"/>
              <a:t>Programming Techniques can compress space/time as new information arises</a:t>
            </a:r>
          </a:p>
          <a:p>
            <a:pPr lvl="1"/>
            <a:r>
              <a:rPr lang="en-US" dirty="0"/>
              <a:t>Think about </a:t>
            </a:r>
            <a:r>
              <a:rPr lang="en-US" dirty="0" err="1"/>
              <a:t>Memoization</a:t>
            </a:r>
            <a:r>
              <a:rPr lang="en-US" dirty="0"/>
              <a:t>, Tail Recursion, Iteration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98535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a:t>
            </a:r>
            <a:r>
              <a:rPr lang="en-US" dirty="0" err="1"/>
              <a:t>Curr</a:t>
            </a:r>
            <a:r>
              <a:rPr lang="en-US" dirty="0"/>
              <a:t>—Howard-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Tree>
    <p:extLst>
      <p:ext uri="{BB962C8B-B14F-4D97-AF65-F5344CB8AC3E}">
        <p14:creationId xmlns:p14="http://schemas.microsoft.com/office/powerpoint/2010/main" val="2889462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Tree>
    <p:extLst>
      <p:ext uri="{BB962C8B-B14F-4D97-AF65-F5344CB8AC3E}">
        <p14:creationId xmlns:p14="http://schemas.microsoft.com/office/powerpoint/2010/main" val="2191946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Tree>
    <p:extLst>
      <p:ext uri="{BB962C8B-B14F-4D97-AF65-F5344CB8AC3E}">
        <p14:creationId xmlns:p14="http://schemas.microsoft.com/office/powerpoint/2010/main" val="1877711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Tree>
    <p:extLst>
      <p:ext uri="{BB962C8B-B14F-4D97-AF65-F5344CB8AC3E}">
        <p14:creationId xmlns:p14="http://schemas.microsoft.com/office/powerpoint/2010/main" val="984704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Tree>
    <p:extLst>
      <p:ext uri="{BB962C8B-B14F-4D97-AF65-F5344CB8AC3E}">
        <p14:creationId xmlns:p14="http://schemas.microsoft.com/office/powerpoint/2010/main" val="2427706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Tree>
    <p:extLst>
      <p:ext uri="{BB962C8B-B14F-4D97-AF65-F5344CB8AC3E}">
        <p14:creationId xmlns:p14="http://schemas.microsoft.com/office/powerpoint/2010/main" val="45850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Scales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Tree>
    <p:extLst>
      <p:ext uri="{BB962C8B-B14F-4D97-AF65-F5344CB8AC3E}">
        <p14:creationId xmlns:p14="http://schemas.microsoft.com/office/powerpoint/2010/main" val="266719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530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2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2701381"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endParaRPr lang="en-US" b="1" dirty="0"/>
          </a:p>
        </p:txBody>
      </p:sp>
      <p:pic>
        <p:nvPicPr>
          <p:cNvPr id="3" name="Picture 2">
            <a:hlinkClick r:id="rId4"/>
            <a:extLst>
              <a:ext uri="{FF2B5EF4-FFF2-40B4-BE49-F238E27FC236}">
                <a16:creationId xmlns:a16="http://schemas.microsoft.com/office/drawing/2014/main" id="{8DD336FF-1013-B340-8978-27616871327D}"/>
              </a:ext>
            </a:extLst>
          </p:cNvPr>
          <p:cNvPicPr>
            <a:picLocks noChangeAspect="1"/>
          </p:cNvPicPr>
          <p:nvPr/>
        </p:nvPicPr>
        <p:blipFill>
          <a:blip r:embed="rId5"/>
          <a:stretch>
            <a:fillRect/>
          </a:stretch>
        </p:blipFill>
        <p:spPr>
          <a:xfrm>
            <a:off x="1477169" y="1017725"/>
            <a:ext cx="5807824" cy="3432984"/>
          </a:xfrm>
          <a:prstGeom prst="rect">
            <a:avLst/>
          </a:prstGeom>
        </p:spPr>
      </p:pic>
    </p:spTree>
    <p:extLst>
      <p:ext uri="{BB962C8B-B14F-4D97-AF65-F5344CB8AC3E}">
        <p14:creationId xmlns:p14="http://schemas.microsoft.com/office/powerpoint/2010/main" val="329558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743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Tree>
    <p:extLst>
      <p:ext uri="{BB962C8B-B14F-4D97-AF65-F5344CB8AC3E}">
        <p14:creationId xmlns:p14="http://schemas.microsoft.com/office/powerpoint/2010/main" val="73497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Tree>
    <p:extLst>
      <p:ext uri="{BB962C8B-B14F-4D97-AF65-F5344CB8AC3E}">
        <p14:creationId xmlns:p14="http://schemas.microsoft.com/office/powerpoint/2010/main" val="763159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18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42</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49</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Tree>
    <p:extLst>
      <p:ext uri="{BB962C8B-B14F-4D97-AF65-F5344CB8AC3E}">
        <p14:creationId xmlns:p14="http://schemas.microsoft.com/office/powerpoint/2010/main" val="3424668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Tree>
    <p:extLst>
      <p:ext uri="{BB962C8B-B14F-4D97-AF65-F5344CB8AC3E}">
        <p14:creationId xmlns:p14="http://schemas.microsoft.com/office/powerpoint/2010/main" val="1758434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61</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63</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Tree>
    <p:extLst>
      <p:ext uri="{BB962C8B-B14F-4D97-AF65-F5344CB8AC3E}">
        <p14:creationId xmlns:p14="http://schemas.microsoft.com/office/powerpoint/2010/main" val="3610788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pPr algn="ctr"/>
            <a:r>
              <a:rPr lang="en-US" altLang="zh-CN" dirty="0"/>
              <a:t>A Pioneering book in Transdisciplinary Studies</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8" name="Picture 7">
            <a:hlinkClick r:id="rId2"/>
            <a:extLst>
              <a:ext uri="{FF2B5EF4-FFF2-40B4-BE49-F238E27FC236}">
                <a16:creationId xmlns:a16="http://schemas.microsoft.com/office/drawing/2014/main" id="{2E61E74D-274A-C544-ACA8-FF528354F95A}"/>
              </a:ext>
            </a:extLst>
          </p:cNvPr>
          <p:cNvPicPr>
            <a:picLocks noChangeAspect="1"/>
          </p:cNvPicPr>
          <p:nvPr/>
        </p:nvPicPr>
        <p:blipFill>
          <a:blip r:embed="rId3"/>
          <a:stretch>
            <a:fillRect/>
          </a:stretch>
        </p:blipFill>
        <p:spPr>
          <a:xfrm>
            <a:off x="3298802" y="1017725"/>
            <a:ext cx="5001124" cy="3662057"/>
          </a:xfrm>
          <a:prstGeom prst="rect">
            <a:avLst/>
          </a:prstGeom>
        </p:spPr>
      </p:pic>
      <p:pic>
        <p:nvPicPr>
          <p:cNvPr id="2050" name="Picture 2">
            <a:hlinkClick r:id="rId2"/>
            <a:extLst>
              <a:ext uri="{FF2B5EF4-FFF2-40B4-BE49-F238E27FC236}">
                <a16:creationId xmlns:a16="http://schemas.microsoft.com/office/drawing/2014/main" id="{0CCD752D-BDF5-1647-9D2E-445540D42CD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44074" y="1703825"/>
            <a:ext cx="1735850" cy="173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14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Title 8">
            <a:extLst>
              <a:ext uri="{FF2B5EF4-FFF2-40B4-BE49-F238E27FC236}">
                <a16:creationId xmlns:a16="http://schemas.microsoft.com/office/drawing/2014/main" id="{C52EC80D-F05C-6A4B-8449-5CFF2122E264}"/>
              </a:ext>
            </a:extLst>
          </p:cNvPr>
          <p:cNvSpPr>
            <a:spLocks noGrp="1"/>
          </p:cNvSpPr>
          <p:nvPr>
            <p:ph type="title"/>
          </p:nvPr>
        </p:nvSpPr>
        <p:spPr>
          <a:xfrm>
            <a:off x="311699" y="1731564"/>
            <a:ext cx="8520600" cy="572700"/>
          </a:xfrm>
        </p:spPr>
        <p:txBody>
          <a:bodyPr/>
          <a:lstStyle/>
          <a:p>
            <a:pPr algn="ctr"/>
            <a:r>
              <a:rPr lang="en-TW" dirty="0"/>
              <a:t>Table of Content</a:t>
            </a:r>
          </a:p>
        </p:txBody>
      </p:sp>
      <p:pic>
        <p:nvPicPr>
          <p:cNvPr id="5" name="Picture 4">
            <a:hlinkClick r:id="rId2"/>
            <a:extLst>
              <a:ext uri="{FF2B5EF4-FFF2-40B4-BE49-F238E27FC236}">
                <a16:creationId xmlns:a16="http://schemas.microsoft.com/office/drawing/2014/main" id="{CB53D5CA-A2ED-9046-8EAB-2CEFD33D62D1}"/>
              </a:ext>
            </a:extLst>
          </p:cNvPr>
          <p:cNvPicPr>
            <a:picLocks noChangeAspect="1"/>
          </p:cNvPicPr>
          <p:nvPr/>
        </p:nvPicPr>
        <p:blipFill>
          <a:blip r:embed="rId3"/>
          <a:stretch>
            <a:fillRect/>
          </a:stretch>
        </p:blipFill>
        <p:spPr>
          <a:xfrm>
            <a:off x="1184310" y="89537"/>
            <a:ext cx="6946067" cy="4967279"/>
          </a:xfrm>
          <a:prstGeom prst="rect">
            <a:avLst/>
          </a:prstGeom>
        </p:spPr>
      </p:pic>
    </p:spTree>
    <p:extLst>
      <p:ext uri="{BB962C8B-B14F-4D97-AF65-F5344CB8AC3E}">
        <p14:creationId xmlns:p14="http://schemas.microsoft.com/office/powerpoint/2010/main" val="2466819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1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Tree>
    <p:extLst>
      <p:ext uri="{BB962C8B-B14F-4D97-AF65-F5344CB8AC3E}">
        <p14:creationId xmlns:p14="http://schemas.microsoft.com/office/powerpoint/2010/main" val="25938228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8792</TotalTime>
  <Words>3886</Words>
  <Application>Microsoft Macintosh PowerPoint</Application>
  <PresentationFormat>On-screen Show (16:9)</PresentationFormat>
  <Paragraphs>569</Paragraphs>
  <Slides>73</Slides>
  <Notes>46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73</vt:i4>
      </vt:variant>
    </vt:vector>
  </HeadingPairs>
  <TitlesOfParts>
    <vt:vector size="87" baseType="lpstr">
      <vt:lpstr>Exo 2</vt:lpstr>
      <vt:lpstr>Roboto Condensed Light</vt:lpstr>
      <vt:lpstr>STXingkai</vt:lpstr>
      <vt:lpstr>STXinwei</vt:lpstr>
      <vt:lpstr>Weibei SC</vt:lpstr>
      <vt:lpstr>Arial</vt:lpstr>
      <vt:lpstr>Arial Rounded MT Bold</vt:lpstr>
      <vt:lpstr>Century Gothic</vt:lpstr>
      <vt:lpstr>Comic Sans MS</vt:lpstr>
      <vt:lpstr>Helvetica</vt:lpstr>
      <vt:lpstr>Times New Roman</vt:lpstr>
      <vt:lpstr>Wingdings</vt:lpstr>
      <vt:lpstr>Simple Light</vt:lpstr>
      <vt:lpstr>Tech Newsletter by Slidesgo</vt:lpstr>
      <vt:lpstr>超越学科界限的认知基础 Transdisciplinary Cognitive Foundation</vt:lpstr>
      <vt:lpstr>Glossary</vt:lpstr>
      <vt:lpstr>Prior to today’s lecture</vt:lpstr>
      <vt:lpstr>A Rhetoric Lens to see the world</vt:lpstr>
      <vt:lpstr>One Encryption Standard to Rule them All</vt:lpstr>
      <vt:lpstr>The Dominant Personality behind Cybernetics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Poset as Composable Namespaces</vt:lpstr>
      <vt:lpstr>Scales of Control in Cybernetics</vt:lpstr>
      <vt:lpstr>Controlled Boundaries (Poset) of different Scales</vt:lpstr>
      <vt:lpstr>Controlled Boundaries of different Scales</vt:lpstr>
      <vt:lpstr>Control in the world of Posets</vt:lpstr>
      <vt:lpstr>A cool video on Functors</vt:lpstr>
      <vt:lpstr>A cool video on Monad</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Abstraction</vt:lpstr>
      <vt:lpstr>打破认知边界的传奇符咒</vt:lpstr>
      <vt:lpstr>Abstraction</vt:lpstr>
      <vt:lpstr>Think about all activities as Posets  software projects in version control database</vt:lpstr>
      <vt:lpstr>Paxos as a Poset</vt:lpstr>
      <vt:lpstr>Why is Simplicity in NsM so Strategic</vt:lpstr>
      <vt:lpstr>The Meaning of being True</vt:lpstr>
      <vt:lpstr>How to Think Mathematically?</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Summary</vt:lpstr>
      <vt:lpstr>Your actions before Oct 19, 2020</vt:lpstr>
      <vt:lpstr>A Pioneering book in Transdisciplinary Studies</vt:lpstr>
      <vt:lpstr>Table of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1652</cp:revision>
  <dcterms:modified xsi:type="dcterms:W3CDTF">2020-11-01T13:43:22Z</dcterms:modified>
</cp:coreProperties>
</file>